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71" r:id="rId4"/>
    <p:sldId id="277" r:id="rId5"/>
    <p:sldId id="274" r:id="rId6"/>
    <p:sldId id="262" r:id="rId7"/>
    <p:sldId id="263" r:id="rId8"/>
    <p:sldId id="265" r:id="rId9"/>
    <p:sldId id="264" r:id="rId10"/>
    <p:sldId id="276" r:id="rId11"/>
    <p:sldId id="279" r:id="rId12"/>
    <p:sldId id="284" r:id="rId13"/>
    <p:sldId id="283" r:id="rId14"/>
    <p:sldId id="282" r:id="rId15"/>
    <p:sldId id="281" r:id="rId16"/>
    <p:sldId id="280" r:id="rId17"/>
    <p:sldId id="285" r:id="rId18"/>
    <p:sldId id="266" r:id="rId19"/>
    <p:sldId id="275" r:id="rId20"/>
    <p:sldId id="267" r:id="rId21"/>
    <p:sldId id="287" r:id="rId22"/>
    <p:sldId id="268" r:id="rId23"/>
    <p:sldId id="269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63052"/>
    <a:srgbClr val="CD202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1" autoAdjust="0"/>
    <p:restoredTop sz="94660"/>
  </p:normalViewPr>
  <p:slideViewPr>
    <p:cSldViewPr showGuides="1">
      <p:cViewPr>
        <p:scale>
          <a:sx n="90" d="100"/>
          <a:sy n="90" d="100"/>
        </p:scale>
        <p:origin x="-72" y="72"/>
      </p:cViewPr>
      <p:guideLst>
        <p:guide orient="horz" pos="235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Toastmasters\Region%20IV\Trends\Current%20Year\Region%20IV%20Performance%20Trend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r>
              <a:rPr lang="en-CA" dirty="0" smtClean="0"/>
              <a:t>Region IV - Number </a:t>
            </a:r>
            <a:r>
              <a:rPr lang="en-CA" dirty="0"/>
              <a:t>of Paid Clubs</a:t>
            </a:r>
          </a:p>
        </c:rich>
      </c:tx>
      <c:layout>
        <c:manualLayout>
          <c:xMode val="edge"/>
          <c:yMode val="edge"/>
          <c:x val="0.30252192834870012"/>
          <c:y val="3.806234190514705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885189308662981"/>
          <c:y val="0.2179934478965857"/>
          <c:w val="0.78711699907267318"/>
          <c:h val="0.65052013023108102"/>
        </c:manualLayout>
      </c:layout>
      <c:lineChart>
        <c:grouping val="standard"/>
        <c:varyColors val="0"/>
        <c:ser>
          <c:idx val="0"/>
          <c:order val="0"/>
          <c:tx>
            <c:strRef>
              <c:f>'D 42 Performance Trends'!$B$17</c:f>
              <c:strCache>
                <c:ptCount val="1"/>
                <c:pt idx="0">
                  <c:v>2013-14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strRef>
              <c:f>'D 42 Performance Trends'!$F$16:$N$16</c:f>
              <c:strCache>
                <c:ptCount val="9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</c:strCache>
            </c:strRef>
          </c:cat>
          <c:val>
            <c:numRef>
              <c:f>'D 42 Performance Trends'!$F$17:$N$17</c:f>
              <c:numCache>
                <c:formatCode>0</c:formatCode>
                <c:ptCount val="9"/>
                <c:pt idx="0">
                  <c:v>910</c:v>
                </c:pt>
                <c:pt idx="1">
                  <c:v>922</c:v>
                </c:pt>
                <c:pt idx="2">
                  <c:v>923</c:v>
                </c:pt>
                <c:pt idx="3">
                  <c:v>931</c:v>
                </c:pt>
                <c:pt idx="4">
                  <c:v>938</c:v>
                </c:pt>
                <c:pt idx="5">
                  <c:v>945</c:v>
                </c:pt>
                <c:pt idx="6">
                  <c:v>886</c:v>
                </c:pt>
                <c:pt idx="7">
                  <c:v>907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 42 Performance Trends'!$B$18</c:f>
              <c:strCache>
                <c:ptCount val="1"/>
                <c:pt idx="0">
                  <c:v>2012-13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strRef>
              <c:f>'D 42 Performance Trends'!$F$16:$N$16</c:f>
              <c:strCache>
                <c:ptCount val="9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</c:strCache>
            </c:strRef>
          </c:cat>
          <c:val>
            <c:numRef>
              <c:f>'D 42 Performance Trends'!$F$18:$N$18</c:f>
              <c:numCache>
                <c:formatCode>0</c:formatCode>
                <c:ptCount val="9"/>
                <c:pt idx="0">
                  <c:v>879</c:v>
                </c:pt>
                <c:pt idx="1">
                  <c:v>896</c:v>
                </c:pt>
                <c:pt idx="2">
                  <c:v>898</c:v>
                </c:pt>
                <c:pt idx="3">
                  <c:v>901</c:v>
                </c:pt>
                <c:pt idx="4">
                  <c:v>914</c:v>
                </c:pt>
                <c:pt idx="5">
                  <c:v>924</c:v>
                </c:pt>
                <c:pt idx="6">
                  <c:v>892</c:v>
                </c:pt>
                <c:pt idx="7">
                  <c:v>905</c:v>
                </c:pt>
                <c:pt idx="8">
                  <c:v>935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 42 Performance Trends'!$B$19</c:f>
              <c:strCache>
                <c:ptCount val="1"/>
                <c:pt idx="0">
                  <c:v>2011-12</c:v>
                </c:pt>
              </c:strCache>
            </c:strRef>
          </c:tx>
          <c:spPr>
            <a:ln w="12700">
              <a:solidFill>
                <a:srgbClr val="FFFF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cat>
            <c:strRef>
              <c:f>'D 42 Performance Trends'!$F$16:$N$16</c:f>
              <c:strCache>
                <c:ptCount val="9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</c:strCache>
            </c:strRef>
          </c:cat>
          <c:val>
            <c:numRef>
              <c:f>'D 42 Performance Trends'!$F$19:$N$19</c:f>
              <c:numCache>
                <c:formatCode>0</c:formatCode>
                <c:ptCount val="9"/>
                <c:pt idx="0">
                  <c:v>840</c:v>
                </c:pt>
                <c:pt idx="1">
                  <c:v>866</c:v>
                </c:pt>
                <c:pt idx="2">
                  <c:v>875</c:v>
                </c:pt>
                <c:pt idx="3">
                  <c:v>887</c:v>
                </c:pt>
                <c:pt idx="4">
                  <c:v>899</c:v>
                </c:pt>
                <c:pt idx="5">
                  <c:v>910</c:v>
                </c:pt>
                <c:pt idx="6">
                  <c:v>883</c:v>
                </c:pt>
                <c:pt idx="7">
                  <c:v>898</c:v>
                </c:pt>
                <c:pt idx="8">
                  <c:v>918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'D 42 Performance Trends'!$B$20</c:f>
              <c:strCache>
                <c:ptCount val="1"/>
                <c:pt idx="0">
                  <c:v>2010-11</c:v>
                </c:pt>
              </c:strCache>
            </c:strRef>
          </c:tx>
          <c:spPr>
            <a:ln w="12700">
              <a:solidFill>
                <a:srgbClr val="00FF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cat>
            <c:strRef>
              <c:f>'D 42 Performance Trends'!$F$16:$N$16</c:f>
              <c:strCache>
                <c:ptCount val="9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</c:strCache>
            </c:strRef>
          </c:cat>
          <c:val>
            <c:numRef>
              <c:f>'D 42 Performance Trends'!$F$20:$N$20</c:f>
              <c:numCache>
                <c:formatCode>0</c:formatCode>
                <c:ptCount val="9"/>
                <c:pt idx="0">
                  <c:v>847</c:v>
                </c:pt>
                <c:pt idx="1">
                  <c:v>869</c:v>
                </c:pt>
                <c:pt idx="2">
                  <c:v>875</c:v>
                </c:pt>
                <c:pt idx="3">
                  <c:v>882</c:v>
                </c:pt>
                <c:pt idx="4">
                  <c:v>887</c:v>
                </c:pt>
                <c:pt idx="5">
                  <c:v>895</c:v>
                </c:pt>
                <c:pt idx="6">
                  <c:v>857</c:v>
                </c:pt>
                <c:pt idx="7">
                  <c:v>883</c:v>
                </c:pt>
                <c:pt idx="8">
                  <c:v>906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'D 42 Performance Trends'!$B$21</c:f>
              <c:strCache>
                <c:ptCount val="1"/>
                <c:pt idx="0">
                  <c:v>2009-10</c:v>
                </c:pt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cat>
            <c:strRef>
              <c:f>'D 42 Performance Trends'!$F$16:$N$16</c:f>
              <c:strCache>
                <c:ptCount val="9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</c:strCache>
            </c:strRef>
          </c:cat>
          <c:val>
            <c:numRef>
              <c:f>'D 42 Performance Trends'!$F$21:$N$21</c:f>
              <c:numCache>
                <c:formatCode>0</c:formatCode>
                <c:ptCount val="9"/>
                <c:pt idx="0">
                  <c:v>853</c:v>
                </c:pt>
                <c:pt idx="1">
                  <c:v>868</c:v>
                </c:pt>
                <c:pt idx="2">
                  <c:v>872</c:v>
                </c:pt>
                <c:pt idx="3">
                  <c:v>882</c:v>
                </c:pt>
                <c:pt idx="4">
                  <c:v>886</c:v>
                </c:pt>
                <c:pt idx="5">
                  <c:v>901</c:v>
                </c:pt>
                <c:pt idx="6">
                  <c:v>865</c:v>
                </c:pt>
                <c:pt idx="7">
                  <c:v>873</c:v>
                </c:pt>
                <c:pt idx="8">
                  <c:v>888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'D 42 Performance Trends'!$B$22</c:f>
              <c:strCache>
                <c:ptCount val="1"/>
                <c:pt idx="0">
                  <c:v>2008-09</c:v>
                </c:pt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cat>
            <c:strRef>
              <c:f>'D 42 Performance Trends'!$F$16:$N$16</c:f>
              <c:strCache>
                <c:ptCount val="9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</c:strCache>
            </c:strRef>
          </c:cat>
          <c:val>
            <c:numRef>
              <c:f>'D 42 Performance Trends'!$F$22:$N$22</c:f>
              <c:numCache>
                <c:formatCode>0</c:formatCode>
                <c:ptCount val="9"/>
                <c:pt idx="0">
                  <c:v>829</c:v>
                </c:pt>
                <c:pt idx="1">
                  <c:v>852</c:v>
                </c:pt>
                <c:pt idx="2">
                  <c:v>862</c:v>
                </c:pt>
                <c:pt idx="3">
                  <c:v>869</c:v>
                </c:pt>
                <c:pt idx="4">
                  <c:v>877</c:v>
                </c:pt>
                <c:pt idx="5">
                  <c:v>894</c:v>
                </c:pt>
                <c:pt idx="6">
                  <c:v>863</c:v>
                </c:pt>
                <c:pt idx="7">
                  <c:v>883</c:v>
                </c:pt>
                <c:pt idx="8">
                  <c:v>906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'D 42 Performance Trends'!$B$23</c:f>
              <c:strCache>
                <c:ptCount val="1"/>
                <c:pt idx="0">
                  <c:v>2007-08</c:v>
                </c:pt>
              </c:strCache>
            </c:strRef>
          </c:tx>
          <c:cat>
            <c:strRef>
              <c:f>'D 42 Performance Trends'!$F$16:$N$16</c:f>
              <c:strCache>
                <c:ptCount val="9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</c:strCache>
            </c:strRef>
          </c:cat>
          <c:val>
            <c:numRef>
              <c:f>'D 42 Performance Trends'!$F$23:$N$23</c:f>
              <c:numCache>
                <c:formatCode>0</c:formatCode>
                <c:ptCount val="9"/>
                <c:pt idx="0">
                  <c:v>829</c:v>
                </c:pt>
                <c:pt idx="1">
                  <c:v>851</c:v>
                </c:pt>
                <c:pt idx="2">
                  <c:v>861</c:v>
                </c:pt>
                <c:pt idx="3">
                  <c:v>873</c:v>
                </c:pt>
                <c:pt idx="4">
                  <c:v>877</c:v>
                </c:pt>
                <c:pt idx="5">
                  <c:v>884</c:v>
                </c:pt>
                <c:pt idx="6">
                  <c:v>841</c:v>
                </c:pt>
                <c:pt idx="7">
                  <c:v>870</c:v>
                </c:pt>
                <c:pt idx="8">
                  <c:v>889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847680"/>
        <c:axId val="87849216"/>
      </c:lineChart>
      <c:catAx>
        <c:axId val="87847680"/>
        <c:scaling>
          <c:orientation val="minMax"/>
        </c:scaling>
        <c:delete val="0"/>
        <c:axPos val="b"/>
        <c:numFmt formatCode="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784921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87849216"/>
        <c:scaling>
          <c:orientation val="minMax"/>
          <c:max val="950"/>
          <c:min val="82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ash"/>
            </a:ln>
          </c:spPr>
        </c:majorGridlines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7847680"/>
        <c:crosses val="autoZero"/>
        <c:crossBetween val="midCat"/>
        <c:majorUnit val="10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0644263484158502"/>
          <c:y val="0.10726645574137075"/>
          <c:w val="0.8365638483223784"/>
          <c:h val="8.733227077733105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6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818E3D-FE80-42ED-9A06-FBDE4FD6A017}" type="datetimeFigureOut">
              <a:rPr lang="en-CA" smtClean="0"/>
              <a:pPr/>
              <a:t>16/07/2014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A03C5-E966-45AA-8F76-3A0A7369765D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63315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A03C5-E966-45AA-8F76-3A0A7369765D}" type="slidenum">
              <a:rPr lang="en-CA" smtClean="0"/>
              <a:pPr/>
              <a:t>1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A03C5-E966-45AA-8F76-3A0A7369765D}" type="slidenum">
              <a:rPr lang="en-CA" smtClean="0"/>
              <a:pPr/>
              <a:t>2</a:t>
            </a:fld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/>
          <a:lstStyle>
            <a:lvl1pPr algn="ctr">
              <a:defRPr>
                <a:solidFill>
                  <a:srgbClr val="063052"/>
                </a:solidFill>
                <a:latin typeface="Arial" charset="0"/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048000"/>
            <a:ext cx="7772400" cy="990600"/>
          </a:xfrm>
        </p:spPr>
        <p:txBody>
          <a:bodyPr/>
          <a:lstStyle>
            <a:lvl1pPr marL="0" indent="0" algn="ctr">
              <a:lnSpc>
                <a:spcPct val="90000"/>
              </a:lnSpc>
              <a:buFont typeface="Webdings" charset="0"/>
              <a:buNone/>
              <a:defRPr sz="2400">
                <a:solidFill>
                  <a:srgbClr val="063052"/>
                </a:solidFill>
                <a:latin typeface="Arial" charset="0"/>
              </a:defRPr>
            </a:lvl1pPr>
          </a:lstStyle>
          <a:p>
            <a:pPr lvl="0"/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81000" y="6400800"/>
            <a:ext cx="8382000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ToastmastersLogo-Color.ai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034" y="3773632"/>
            <a:ext cx="3695700" cy="285576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381000" y="381000"/>
            <a:ext cx="8382000" cy="762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467600" cy="4572000"/>
          </a:xfrm>
        </p:spPr>
        <p:txBody>
          <a:bodyPr/>
          <a:lstStyle>
            <a:lvl1pPr marL="0" indent="0">
              <a:buFontTx/>
              <a:buNone/>
              <a:defRPr/>
            </a:lvl1pPr>
            <a:lvl4pPr marL="1600200" indent="-228600">
              <a:buFont typeface="Lucida Grande"/>
              <a:buChar char="–"/>
              <a:defRPr/>
            </a:lvl4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31799"/>
            <a:ext cx="7467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54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7467600" cy="4724400"/>
          </a:xfrm>
        </p:spPr>
        <p:txBody>
          <a:bodyPr/>
          <a:lstStyle>
            <a:lvl1pPr marL="398463" indent="-398463">
              <a:defRPr/>
            </a:lvl1pPr>
            <a:lvl4pPr marL="1600200" indent="-228600">
              <a:buFont typeface="Lucida Grande"/>
              <a:buChar char="–"/>
              <a:defRPr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17979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440269"/>
            <a:ext cx="8204199" cy="60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3962400" cy="4572000"/>
          </a:xfrm>
        </p:spPr>
        <p:txBody>
          <a:bodyPr/>
          <a:lstStyle>
            <a:lvl1pPr marL="398463" indent="-398463">
              <a:defRPr sz="2800"/>
            </a:lvl1pPr>
            <a:lvl2pPr>
              <a:defRPr sz="2400"/>
            </a:lvl2pPr>
            <a:lvl3pPr>
              <a:defRPr sz="2000"/>
            </a:lvl3pPr>
            <a:lvl4pPr marL="1600200" indent="-228600">
              <a:buFont typeface="Lucida Grande"/>
              <a:buChar char="–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1524000"/>
            <a:ext cx="4343400" cy="4572000"/>
          </a:xfrm>
        </p:spPr>
        <p:txBody>
          <a:bodyPr/>
          <a:lstStyle>
            <a:lvl1pPr marL="398463" indent="-398463">
              <a:defRPr sz="2800"/>
            </a:lvl1pPr>
            <a:lvl2pPr>
              <a:defRPr sz="2400"/>
            </a:lvl2pPr>
            <a:lvl3pPr>
              <a:defRPr sz="2000"/>
            </a:lvl3pPr>
            <a:lvl4pPr marL="1600200" indent="-228600">
              <a:buFont typeface="Lucida Grande"/>
              <a:buChar char="–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84537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2" y="250295"/>
            <a:ext cx="8305800" cy="9604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 marL="1600200" indent="-228600">
              <a:buFont typeface="Lucida Grande"/>
              <a:buChar char="–"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 marL="1600200" indent="-228600">
              <a:buFont typeface="Lucida Grande"/>
              <a:buChar char="–"/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00804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016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794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4346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954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4435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267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6200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381000" y="381000"/>
            <a:ext cx="8382000" cy="762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81000" y="6400800"/>
            <a:ext cx="7772400" cy="228600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26000">
                <a:schemeClr val="accent1">
                  <a:shade val="93000"/>
                  <a:satMod val="130000"/>
                </a:schemeClr>
              </a:gs>
              <a:gs pos="96000">
                <a:schemeClr val="accent1">
                  <a:shade val="94000"/>
                  <a:satMod val="135000"/>
                  <a:alpha val="0"/>
                </a:schemeClr>
              </a:gs>
            </a:gsLst>
            <a:lin ang="3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ToastmastersLogo-Color.ai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741" y="6001327"/>
            <a:ext cx="1305859" cy="100907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533400" y="6383179"/>
            <a:ext cx="15552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www.toastmasters.org</a:t>
            </a:r>
            <a:endParaRPr lang="en-US" sz="1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31799"/>
            <a:ext cx="7467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9" r:id="rId3"/>
    <p:sldLayoutId id="2147483653" r:id="rId4"/>
    <p:sldLayoutId id="2147483654" r:id="rId5"/>
    <p:sldLayoutId id="2147483655" r:id="rId6"/>
    <p:sldLayoutId id="2147483656" r:id="rId7"/>
    <p:sldLayoutId id="2147483658" r:id="rId8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 b="1" spc="-100">
          <a:solidFill>
            <a:schemeClr val="bg1"/>
          </a:solidFill>
          <a:latin typeface="+mj-lt"/>
          <a:ea typeface="ヒラギノ角ゴ Pro W3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9pPr>
    </p:titleStyle>
    <p:bodyStyle>
      <a:lvl1pPr marL="398463" indent="-398463" algn="l" rtl="0" eaLnBrk="1" fontAlgn="base" hangingPunct="1">
        <a:spcBef>
          <a:spcPct val="20000"/>
        </a:spcBef>
        <a:spcAft>
          <a:spcPct val="0"/>
        </a:spcAft>
        <a:buClr>
          <a:srgbClr val="CD202C"/>
        </a:buClr>
        <a:buFont typeface="Webdings" charset="2"/>
        <a:buChar char="4"/>
        <a:defRPr sz="2800" spc="-50">
          <a:solidFill>
            <a:schemeClr val="tx1"/>
          </a:solidFill>
          <a:latin typeface="+mn-lt"/>
          <a:ea typeface="ヒラギノ角ゴ Pro W3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63052"/>
        </a:buClr>
        <a:buFont typeface="Wingdings" charset="0"/>
        <a:buChar char="§"/>
        <a:defRPr sz="2500" spc="-50">
          <a:solidFill>
            <a:schemeClr val="tx1"/>
          </a:solidFill>
          <a:latin typeface="+mn-lt"/>
          <a:ea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Char char="•"/>
        <a:defRPr sz="2200" spc="-50">
          <a:solidFill>
            <a:schemeClr val="tx1"/>
          </a:solidFill>
          <a:latin typeface="+mn-lt"/>
          <a:ea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63052"/>
        </a:buClr>
        <a:buFont typeface="Lucida Grande"/>
        <a:buChar char="–"/>
        <a:defRPr sz="2000" spc="-50">
          <a:solidFill>
            <a:schemeClr val="tx1"/>
          </a:solidFill>
          <a:latin typeface="+mn-lt"/>
          <a:ea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charset="0"/>
        <a:buChar char="►"/>
        <a:defRPr sz="2000">
          <a:solidFill>
            <a:srgbClr val="063052"/>
          </a:solidFill>
          <a:latin typeface="+mn-lt"/>
          <a:ea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Region IV Webinar – July 15, 2014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Understanding Performance Report Trends</a:t>
            </a:r>
          </a:p>
          <a:p>
            <a:r>
              <a:rPr lang="en-US" b="1" dirty="0" smtClean="0"/>
              <a:t>Ken Tanner DTM, PID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3329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Outline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What are these Trends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What is included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How can they be useful to you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Taking a look at the Trends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Something Extra !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Questions, comments, suggestions, etc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Wrap up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Report Trends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27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 They chart progress toward </a:t>
            </a:r>
            <a:r>
              <a:rPr lang="en-CA" u="sng" dirty="0" smtClean="0"/>
              <a:t>Distinguished District</a:t>
            </a:r>
            <a:r>
              <a:rPr lang="en-CA" dirty="0" smtClean="0"/>
              <a:t> on certain Critical Success factors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Member Payments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New Members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Paid Clubs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CC’s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AC’s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Month by Month actual, compared to prior years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Charts and graphs provided, updated monthly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are these Trends?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Well, not really extra reading …   </a:t>
            </a:r>
            <a:r>
              <a:rPr lang="en-CA" dirty="0" smtClean="0">
                <a:sym typeface="Wingdings" pitchFamily="2" charset="2"/>
              </a:rPr>
              <a:t></a:t>
            </a:r>
          </a:p>
          <a:p>
            <a:endParaRPr lang="en-CA" dirty="0" smtClean="0">
              <a:sym typeface="Wingdings" pitchFamily="2" charset="2"/>
            </a:endParaRPr>
          </a:p>
          <a:p>
            <a:r>
              <a:rPr lang="en-CA" dirty="0" smtClean="0">
                <a:sym typeface="Wingdings" pitchFamily="2" charset="2"/>
              </a:rPr>
              <a:t>A few paragraphs of details about these Performance Trends are now posted at the bottom of the Performance Trends page</a:t>
            </a:r>
          </a:p>
          <a:p>
            <a:endParaRPr lang="en-CA" dirty="0" smtClean="0">
              <a:sym typeface="Wingdings" pitchFamily="2" charset="2"/>
            </a:endParaRPr>
          </a:p>
          <a:p>
            <a:r>
              <a:rPr lang="en-CA" dirty="0" smtClean="0">
                <a:sym typeface="Wingdings" pitchFamily="2" charset="2"/>
              </a:rPr>
              <a:t>Content is posted by PID Cliff Heinsch (D6)</a:t>
            </a:r>
          </a:p>
          <a:p>
            <a:endParaRPr lang="en-CA" dirty="0" smtClean="0">
              <a:sym typeface="Wingdings" pitchFamily="2" charset="2"/>
            </a:endParaRPr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Extra reading?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 </a:t>
            </a:r>
            <a:r>
              <a:rPr lang="en-CA" sz="2400" dirty="0" smtClean="0"/>
              <a:t>Can provide an ‘early warning’ signal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 Watch for current performance appearing less than prior years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 Compare to years where Distinguished Status was achieved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 Compare also to either 4 year average, or the 7 year average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 Challenge is to watch the comparisons and determine early enough where action is needed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 Action could be new incentives, publicity, recognition, etc. in the District to provide encouragement</a:t>
            </a:r>
            <a:endParaRPr lang="en-CA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can they be useful to you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Performance Trends</a:t>
            </a:r>
            <a:endParaRPr lang="en-US" dirty="0"/>
          </a:p>
        </p:txBody>
      </p:sp>
      <p:pic>
        <p:nvPicPr>
          <p:cNvPr id="103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71600"/>
            <a:ext cx="6441688" cy="492128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2" name="Oval 21"/>
          <p:cNvSpPr/>
          <p:nvPr/>
        </p:nvSpPr>
        <p:spPr>
          <a:xfrm>
            <a:off x="5257800" y="4114800"/>
            <a:ext cx="1219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1371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You’ve found them !</a:t>
            </a:r>
            <a:endParaRPr lang="en-C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06759"/>
            <a:ext cx="6497444" cy="4963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2895600" y="4572000"/>
            <a:ext cx="838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Oval 5"/>
          <p:cNvSpPr/>
          <p:nvPr/>
        </p:nvSpPr>
        <p:spPr>
          <a:xfrm>
            <a:off x="2133600" y="2743200"/>
            <a:ext cx="9144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Three ways to view: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Web view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Excel view and/or download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PDF view and/or download</a:t>
            </a:r>
          </a:p>
          <a:p>
            <a:r>
              <a:rPr lang="en-CA" dirty="0" smtClean="0"/>
              <a:t>Available for each of our Districts, plus a Region Summary</a:t>
            </a:r>
          </a:p>
          <a:p>
            <a:endParaRPr lang="en-CA" dirty="0" smtClean="0"/>
          </a:p>
          <a:p>
            <a:r>
              <a:rPr lang="en-CA" dirty="0" smtClean="0"/>
              <a:t>Also available - Year end reports going back to June 30, 2004</a:t>
            </a:r>
          </a:p>
          <a:p>
            <a:pPr>
              <a:buFont typeface="Arial" pitchFamily="34" charset="0"/>
              <a:buChar char="•"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Options to view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Find your District</a:t>
            </a:r>
            <a:endParaRPr lang="en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90329"/>
            <a:ext cx="6421244" cy="4905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2133600" y="4724400"/>
            <a:ext cx="1371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Finding the Excel and PDF files</a:t>
            </a:r>
            <a:endParaRPr lang="en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9262" y="1524000"/>
            <a:ext cx="65454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1981200" y="3581400"/>
            <a:ext cx="1524000" cy="1447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Oval 5"/>
          <p:cNvSpPr/>
          <p:nvPr/>
        </p:nvSpPr>
        <p:spPr>
          <a:xfrm>
            <a:off x="3810000" y="3581400"/>
            <a:ext cx="1524000" cy="13716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Oval 6"/>
          <p:cNvSpPr/>
          <p:nvPr/>
        </p:nvSpPr>
        <p:spPr>
          <a:xfrm>
            <a:off x="1905000" y="1828800"/>
            <a:ext cx="1371600" cy="4572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Oval 7"/>
          <p:cNvSpPr/>
          <p:nvPr/>
        </p:nvSpPr>
        <p:spPr>
          <a:xfrm>
            <a:off x="1828800" y="5410200"/>
            <a:ext cx="2819400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Let’s take a look !</a:t>
            </a:r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1371600"/>
            <a:ext cx="542925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Member Payments Block</a:t>
            </a:r>
            <a:endParaRPr lang="en-CA" dirty="0"/>
          </a:p>
        </p:txBody>
      </p:sp>
      <p:pic>
        <p:nvPicPr>
          <p:cNvPr id="20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276600"/>
            <a:ext cx="8629383" cy="266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85800" y="1524000"/>
            <a:ext cx="784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 Years when June was 100% or more, those are years for valuable comparison purposes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Years when member payment goal was achieved had January % at 50% or more (dependent upon volume of new clubs chartered after January)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NOTE – the Club Average ‘math’ </a:t>
            </a:r>
            <a:r>
              <a:rPr lang="en-CA" dirty="0" smtClean="0">
                <a:sym typeface="Wingdings" pitchFamily="2" charset="2"/>
              </a:rPr>
              <a:t> total divided by # of clubs at yearend</a:t>
            </a:r>
            <a:endParaRPr lang="en-CA" dirty="0" smtClean="0"/>
          </a:p>
        </p:txBody>
      </p:sp>
      <p:sp>
        <p:nvSpPr>
          <p:cNvPr id="12" name="Oval 11"/>
          <p:cNvSpPr/>
          <p:nvPr/>
        </p:nvSpPr>
        <p:spPr>
          <a:xfrm>
            <a:off x="228600" y="3581400"/>
            <a:ext cx="32004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Right Arrow 12"/>
          <p:cNvSpPr/>
          <p:nvPr/>
        </p:nvSpPr>
        <p:spPr>
          <a:xfrm>
            <a:off x="0" y="4114800"/>
            <a:ext cx="609600" cy="3810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4" name="Right Arrow 13"/>
          <p:cNvSpPr/>
          <p:nvPr/>
        </p:nvSpPr>
        <p:spPr>
          <a:xfrm>
            <a:off x="0" y="4800600"/>
            <a:ext cx="609600" cy="3810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5" name="Oval 14"/>
          <p:cNvSpPr/>
          <p:nvPr/>
        </p:nvSpPr>
        <p:spPr>
          <a:xfrm>
            <a:off x="3733800" y="41148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6" name="Oval 15"/>
          <p:cNvSpPr/>
          <p:nvPr/>
        </p:nvSpPr>
        <p:spPr>
          <a:xfrm>
            <a:off x="3733800" y="4876800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Paid Clubs block</a:t>
            </a:r>
            <a:endParaRPr lang="en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523" y="3657600"/>
            <a:ext cx="8731109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62000" y="1676400"/>
            <a:ext cx="777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 Content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 July 1 start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 Month by Month paid club total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 Distinguished Goal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 Number of suspended clubs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 Number of new Charters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New Members Block</a:t>
            </a:r>
            <a:endParaRPr lang="en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429000"/>
            <a:ext cx="8630266" cy="2491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5800" y="1371600"/>
            <a:ext cx="7620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 Shows a month by month total of new members enrolled into existing clubs (thus – non Charter members)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in Region IV, the biggest new member enrollment months are October and April, almost double the amount in those two months compared to other months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About 20% of year end member payments total comes from New Member enrollments</a:t>
            </a:r>
          </a:p>
        </p:txBody>
      </p:sp>
      <p:sp>
        <p:nvSpPr>
          <p:cNvPr id="6" name="Oval 5"/>
          <p:cNvSpPr/>
          <p:nvPr/>
        </p:nvSpPr>
        <p:spPr>
          <a:xfrm>
            <a:off x="304800" y="3429000"/>
            <a:ext cx="44958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 Completions block</a:t>
            </a:r>
            <a:endParaRPr lang="en-CA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971800"/>
            <a:ext cx="8505164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5800" y="1905000"/>
            <a:ext cx="655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 Shows the month by month total of AC registrations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Included since these are two critical goals for club DCP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CC Completions block</a:t>
            </a:r>
            <a:endParaRPr lang="en-CA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240" y="3352800"/>
            <a:ext cx="8547728" cy="2564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62000" y="1828800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 Similar to the AC Completions block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 Shows the month by month total of CC registrations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 Included since these are two critical goals for club DCP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And it’s all graphed too !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1981200"/>
          <a:ext cx="7086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137160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 Each block of information is also provided in Graph form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Club Growth chart as well !</a:t>
            </a:r>
            <a:endParaRPr lang="en-C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250" y="1524000"/>
            <a:ext cx="7437499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2971800" y="4953000"/>
            <a:ext cx="19050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club growth chart</a:t>
            </a:r>
            <a:endParaRPr lang="en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3947" y="1524000"/>
            <a:ext cx="611610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New chart resources on TI website</a:t>
            </a:r>
            <a:endParaRPr lang="en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600"/>
            <a:ext cx="767329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1752600" y="4648200"/>
            <a:ext cx="6096000" cy="1066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2400" dirty="0" smtClean="0"/>
              <a:t>Something ‘Extra’ - How to project your year end Member Payments total</a:t>
            </a:r>
            <a:endParaRPr lang="en-CA" sz="2400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64090"/>
            <a:ext cx="5638800" cy="488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838200" y="4267200"/>
            <a:ext cx="6248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Oval 7"/>
          <p:cNvSpPr/>
          <p:nvPr/>
        </p:nvSpPr>
        <p:spPr>
          <a:xfrm>
            <a:off x="762000" y="5943600"/>
            <a:ext cx="62484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Questions?</a:t>
            </a:r>
          </a:p>
          <a:p>
            <a:endParaRPr lang="en-CA" dirty="0" smtClean="0"/>
          </a:p>
          <a:p>
            <a:r>
              <a:rPr lang="en-CA" dirty="0" smtClean="0"/>
              <a:t>Comments?</a:t>
            </a:r>
          </a:p>
          <a:p>
            <a:endParaRPr lang="en-CA" dirty="0" smtClean="0"/>
          </a:p>
          <a:p>
            <a:r>
              <a:rPr lang="en-CA" dirty="0" smtClean="0"/>
              <a:t>Confusion?     </a:t>
            </a:r>
            <a:r>
              <a:rPr lang="en-CA" dirty="0" smtClean="0">
                <a:sym typeface="Wingdings" pitchFamily="2" charset="2"/>
              </a:rPr>
              <a:t></a:t>
            </a:r>
          </a:p>
          <a:p>
            <a:endParaRPr lang="en-CA" dirty="0" smtClean="0">
              <a:sym typeface="Wingdings" pitchFamily="2" charset="2"/>
            </a:endParaRPr>
          </a:p>
          <a:p>
            <a:r>
              <a:rPr lang="en-CA" dirty="0" smtClean="0">
                <a:sym typeface="Wingdings" pitchFamily="2" charset="2"/>
              </a:rPr>
              <a:t>Suggestions?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And it’s over to you now...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r>
              <a:rPr lang="en-CA" dirty="0" smtClean="0"/>
              <a:t>This power point will be posted on the Trends page for your future reference</a:t>
            </a:r>
          </a:p>
          <a:p>
            <a:endParaRPr lang="en-CA" dirty="0" smtClean="0"/>
          </a:p>
          <a:p>
            <a:pPr algn="ctr"/>
            <a:r>
              <a:rPr lang="en-CA" b="1" dirty="0" smtClean="0"/>
              <a:t>Have a Great Year !</a:t>
            </a:r>
          </a:p>
          <a:p>
            <a:endParaRPr lang="en-CA" dirty="0" smtClean="0"/>
          </a:p>
          <a:p>
            <a:pPr algn="r"/>
            <a:r>
              <a:rPr lang="en-CA" dirty="0" smtClean="0"/>
              <a:t>Ken Tanner DTM, PID</a:t>
            </a:r>
          </a:p>
          <a:p>
            <a:pPr algn="r"/>
            <a:r>
              <a:rPr lang="en-CA" dirty="0" smtClean="0"/>
              <a:t>kentann@telus.net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That’s all folks !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1 Convention PowerPoint Template">
  <a:themeElements>
    <a:clrScheme name="Convention_2011_Template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294364"/>
      </a:accent1>
      <a:accent2>
        <a:srgbClr val="652936"/>
      </a:accent2>
      <a:accent3>
        <a:srgbClr val="FFFFFF"/>
      </a:accent3>
      <a:accent4>
        <a:srgbClr val="000000"/>
      </a:accent4>
      <a:accent5>
        <a:srgbClr val="ACB0B8"/>
      </a:accent5>
      <a:accent6>
        <a:srgbClr val="5B2430"/>
      </a:accent6>
      <a:hlink>
        <a:srgbClr val="777777"/>
      </a:hlink>
      <a:folHlink>
        <a:srgbClr val="B2B2B2"/>
      </a:folHlink>
    </a:clrScheme>
    <a:fontScheme name="Convention_2011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vention_2011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777777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</TotalTime>
  <Words>612</Words>
  <Application>Microsoft Office PowerPoint</Application>
  <PresentationFormat>On-screen Show (4:3)</PresentationFormat>
  <Paragraphs>95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2011 Convention PowerPoint Template</vt:lpstr>
      <vt:lpstr>Region IV Webinar – July 15, 2014</vt:lpstr>
      <vt:lpstr>Performance Report Trends</vt:lpstr>
      <vt:lpstr>What are these Trends?</vt:lpstr>
      <vt:lpstr>Extra reading?</vt:lpstr>
      <vt:lpstr>How can they be useful to you </vt:lpstr>
      <vt:lpstr>Finding the Performance Trends</vt:lpstr>
      <vt:lpstr>You’ve found them !</vt:lpstr>
      <vt:lpstr>Options to view</vt:lpstr>
      <vt:lpstr>Find your District</vt:lpstr>
      <vt:lpstr>Finding the Excel and PDF files</vt:lpstr>
      <vt:lpstr>Let’s take a look !</vt:lpstr>
      <vt:lpstr>Member Payments Block</vt:lpstr>
      <vt:lpstr>Paid Clubs block</vt:lpstr>
      <vt:lpstr>New Members Block</vt:lpstr>
      <vt:lpstr>AC Completions block</vt:lpstr>
      <vt:lpstr>CC Completions block</vt:lpstr>
      <vt:lpstr>And it’s all graphed too !</vt:lpstr>
      <vt:lpstr>Club Growth chart as well !</vt:lpstr>
      <vt:lpstr>The club growth chart</vt:lpstr>
      <vt:lpstr>New chart resources on TI website</vt:lpstr>
      <vt:lpstr>Something ‘Extra’ - How to project your year end Member Payments total</vt:lpstr>
      <vt:lpstr>And it’s over to you now...</vt:lpstr>
      <vt:lpstr>That’s all folks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drex</dc:creator>
  <cp:lastModifiedBy>Cliff</cp:lastModifiedBy>
  <cp:revision>76</cp:revision>
  <cp:lastPrinted>2012-07-26T18:12:12Z</cp:lastPrinted>
  <dcterms:created xsi:type="dcterms:W3CDTF">2011-07-13T15:20:37Z</dcterms:created>
  <dcterms:modified xsi:type="dcterms:W3CDTF">2014-07-16T13:47:49Z</dcterms:modified>
</cp:coreProperties>
</file>